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68" r:id="rId2"/>
    <p:sldId id="271" r:id="rId3"/>
    <p:sldId id="270" r:id="rId4"/>
    <p:sldId id="269" r:id="rId5"/>
    <p:sldId id="258" r:id="rId6"/>
    <p:sldId id="259" r:id="rId7"/>
    <p:sldId id="261" r:id="rId8"/>
    <p:sldId id="272" r:id="rId9"/>
    <p:sldId id="273" r:id="rId10"/>
    <p:sldId id="274" r:id="rId11"/>
    <p:sldId id="275" r:id="rId12"/>
    <p:sldId id="26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van Ivanov" userId="3bd29b507e0d3811" providerId="LiveId" clId="{17F0B3CF-9F15-4450-BCD0-4C82439E7398}"/>
    <pc:docChg chg="delSld">
      <pc:chgData name="Ivan Ivanov" userId="3bd29b507e0d3811" providerId="LiveId" clId="{17F0B3CF-9F15-4450-BCD0-4C82439E7398}" dt="2024-05-09T21:03:53.748" v="0" actId="2696"/>
      <pc:docMkLst>
        <pc:docMk/>
      </pc:docMkLst>
      <pc:sldChg chg="del">
        <pc:chgData name="Ivan Ivanov" userId="3bd29b507e0d3811" providerId="LiveId" clId="{17F0B3CF-9F15-4450-BCD0-4C82439E7398}" dt="2024-05-09T21:03:53.748" v="0" actId="2696"/>
        <pc:sldMkLst>
          <pc:docMk/>
          <pc:sldMk cId="3392841512" sldId="257"/>
        </pc:sldMkLst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0547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6373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51143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03490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509239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01392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 с карти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288022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008275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05720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42870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44553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32486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27370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06877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3539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50857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7251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3AE637E-84D9-483D-9C36-43095AF55E2F}" type="datetimeFigureOut">
              <a:rPr lang="bg-BG" smtClean="0"/>
              <a:t>10.5.2024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3C6F1-0C64-4220-AEF0-427580C778B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697356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" TargetMode="External"/><Relationship Id="rId2" Type="http://schemas.openxmlformats.org/officeDocument/2006/relationships/hyperlink" Target="https://firebase.google.com/doc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F3F4807A-5068-4492-8025-D75F320E90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0DC9CD78-A520-2D64-DF23-7B1F881B76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0837" y="1325880"/>
            <a:ext cx="3543464" cy="3066507"/>
          </a:xfrm>
        </p:spPr>
        <p:txBody>
          <a:bodyPr>
            <a:normAutofit/>
          </a:bodyPr>
          <a:lstStyle/>
          <a:p>
            <a:r>
              <a:rPr lang="bg-BG" sz="4800" dirty="0">
                <a:solidFill>
                  <a:srgbClr val="EBEBEB"/>
                </a:solidFill>
              </a:rPr>
              <a:t>Групов уеб проект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xmlns="" id="{FAB4FCDF-E0C9-ABD0-0F2A-6C6629830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3137" y="4588329"/>
            <a:ext cx="3571163" cy="1621508"/>
          </a:xfrm>
        </p:spPr>
        <p:txBody>
          <a:bodyPr>
            <a:normAutofit/>
          </a:bodyPr>
          <a:lstStyle/>
          <a:p>
            <a:r>
              <a:rPr lang="ru-RU" sz="18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Изготвено</a:t>
            </a:r>
            <a:r>
              <a:rPr lang="ru-RU" sz="18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от : Ангел </a:t>
            </a:r>
            <a:r>
              <a:rPr lang="ru-RU" sz="18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Масарлиев</a:t>
            </a:r>
            <a:r>
              <a:rPr lang="ru-RU" sz="18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, Божидар Иванов и Васил </a:t>
            </a:r>
            <a:r>
              <a:rPr lang="ru-RU" sz="18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Димов</a:t>
            </a:r>
            <a:endParaRPr lang="ru-RU" sz="18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  <a:p>
            <a:endParaRPr lang="bg-BG" sz="18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Freeform 36">
            <a:extLst>
              <a:ext uri="{FF2B5EF4-FFF2-40B4-BE49-F238E27FC236}">
                <a16:creationId xmlns:a16="http://schemas.microsoft.com/office/drawing/2014/main" xmlns="" id="{B24996F8-180C-4DCB-8A26-DFA336CDE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7413666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D1EC4C5-B948-7545-E930-23F221E072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77" r="16632"/>
          <a:stretch/>
        </p:blipFill>
        <p:spPr>
          <a:xfrm>
            <a:off x="20" y="10"/>
            <a:ext cx="7759920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630182B0-3559-41D5-9EBC-0BD86BEDAD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69423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DF19BAF3-7E20-4B9D-B544-BABAEEA1F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50648F4-ABCD-4DF0-8641-76CFB23547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xmlns="" id="{989BE678-777B-482A-A616-FEDC47B162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bg-BG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CF1EB4BD-9C7E-4AA3-9681-C7EB0DA625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94AAE3AA-3759-4D28-B0EF-575F25A5146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D28BE0C3-2102-4820-B88B-A448B1840D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bg-BG"/>
          </a:p>
        </p:txBody>
      </p:sp>
      <p:pic>
        <p:nvPicPr>
          <p:cNvPr id="5" name="Контейнер за съдържание 4">
            <a:extLst>
              <a:ext uri="{FF2B5EF4-FFF2-40B4-BE49-F238E27FC236}">
                <a16:creationId xmlns:a16="http://schemas.microsoft.com/office/drawing/2014/main" xmlns="" id="{D8BFF4D5-52A5-A1B6-9BA1-8D0896AB6F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t="1138" r="-1" b="16507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22" name="Freeform 16">
            <a:extLst>
              <a:ext uri="{FF2B5EF4-FFF2-40B4-BE49-F238E27FC236}">
                <a16:creationId xmlns:a16="http://schemas.microsoft.com/office/drawing/2014/main" xmlns="" id="{E4F17063-EDA4-417B-946F-BA357F3B39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D36F3EEA-55D4-4677-80E7-92D00B8F34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56E620DD-5805-0C3F-BF48-5DD007500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 err="1">
                <a:solidFill>
                  <a:srgbClr val="EBEBEB"/>
                </a:solidFill>
              </a:rPr>
              <a:t>Изглед</a:t>
            </a:r>
            <a:r>
              <a:rPr lang="en-US" sz="4800" dirty="0">
                <a:solidFill>
                  <a:srgbClr val="EBEBEB"/>
                </a:solidFill>
              </a:rPr>
              <a:t> </a:t>
            </a:r>
            <a:r>
              <a:rPr lang="en-US" sz="4800" dirty="0" err="1">
                <a:solidFill>
                  <a:srgbClr val="EBEBEB"/>
                </a:solidFill>
              </a:rPr>
              <a:t>на</a:t>
            </a:r>
            <a:r>
              <a:rPr lang="en-US" sz="4800" dirty="0">
                <a:solidFill>
                  <a:srgbClr val="EBEBEB"/>
                </a:solidFill>
              </a:rPr>
              <a:t> Registration</a:t>
            </a:r>
          </a:p>
        </p:txBody>
      </p:sp>
    </p:spTree>
    <p:extLst>
      <p:ext uri="{BB962C8B-B14F-4D97-AF65-F5344CB8AC3E}">
        <p14:creationId xmlns:p14="http://schemas.microsoft.com/office/powerpoint/2010/main" val="3922651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DF19BAF3-7E20-4B9D-B544-BABAEEA1F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50648F4-ABCD-4DF0-8641-76CFB23547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xmlns="" id="{989BE678-777B-482A-A616-FEDC47B162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bg-BG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CF1EB4BD-9C7E-4AA3-9681-C7EB0DA625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94AAE3AA-3759-4D28-B0EF-575F25A5146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D28BE0C3-2102-4820-B88B-A448B1840D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bg-BG"/>
          </a:p>
        </p:txBody>
      </p:sp>
      <p:pic>
        <p:nvPicPr>
          <p:cNvPr id="5" name="Контейнер за съдържание 4" descr="Картина, която съдържа текст, екранна снимка, Уебсайт, софтуер&#10;&#10;Описанието е генерирано автоматично">
            <a:extLst>
              <a:ext uri="{FF2B5EF4-FFF2-40B4-BE49-F238E27FC236}">
                <a16:creationId xmlns:a16="http://schemas.microsoft.com/office/drawing/2014/main" xmlns="" id="{501F8324-D13C-5849-A227-44066B6367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r="-1" b="27119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22" name="Freeform 16">
            <a:extLst>
              <a:ext uri="{FF2B5EF4-FFF2-40B4-BE49-F238E27FC236}">
                <a16:creationId xmlns:a16="http://schemas.microsoft.com/office/drawing/2014/main" xmlns="" id="{E4F17063-EDA4-417B-946F-BA357F3B39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D36F3EEA-55D4-4677-80E7-92D00B8F34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E4D37CEF-1DBF-92E0-6B79-29B32A1C0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 err="1">
                <a:solidFill>
                  <a:srgbClr val="EBEBEB"/>
                </a:solidFill>
              </a:rPr>
              <a:t>Изглед</a:t>
            </a:r>
            <a:r>
              <a:rPr lang="en-US" sz="4800" dirty="0">
                <a:solidFill>
                  <a:srgbClr val="EBEBEB"/>
                </a:solidFill>
              </a:rPr>
              <a:t> </a:t>
            </a:r>
            <a:r>
              <a:rPr lang="en-US" sz="4800" dirty="0" err="1">
                <a:solidFill>
                  <a:srgbClr val="EBEBEB"/>
                </a:solidFill>
              </a:rPr>
              <a:t>на</a:t>
            </a:r>
            <a:r>
              <a:rPr lang="en-US" sz="4800" dirty="0">
                <a:solidFill>
                  <a:srgbClr val="EBEBEB"/>
                </a:solidFill>
              </a:rPr>
              <a:t> </a:t>
            </a:r>
            <a:r>
              <a:rPr lang="en-US" sz="4800" dirty="0" err="1">
                <a:solidFill>
                  <a:srgbClr val="EBEBEB"/>
                </a:solidFill>
              </a:rPr>
              <a:t>сайта</a:t>
            </a:r>
            <a:endParaRPr lang="en-US" sz="4800" dirty="0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88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C3B5466A-EF17-2456-2C17-A2FBA8F51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Използвани източници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xmlns="" id="{4A237AE3-9AFF-82EB-5FD2-D9F330485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https://firebase.google.com/docs</a:t>
            </a:r>
            <a:endParaRPr lang="en-US" dirty="0"/>
          </a:p>
          <a:p>
            <a:r>
              <a:rPr lang="en-US" dirty="0">
                <a:hlinkClick r:id="rId2"/>
              </a:rPr>
              <a:t>https://www.w3schools.com/css/</a:t>
            </a:r>
            <a:endParaRPr lang="en-US" dirty="0"/>
          </a:p>
          <a:p>
            <a:r>
              <a:rPr lang="en-US" dirty="0">
                <a:hlinkClick r:id="rId2"/>
              </a:rPr>
              <a:t>https://www.w3schools.com/html/</a:t>
            </a:r>
            <a:endParaRPr lang="en-US" dirty="0"/>
          </a:p>
          <a:p>
            <a:r>
              <a:rPr lang="en-US" dirty="0">
                <a:hlinkClick r:id="rId3"/>
              </a:rPr>
              <a:t>https://www.w3schools.com/html/</a:t>
            </a:r>
            <a:endParaRPr lang="en-US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57382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8968009B-2E5F-ADE5-33D7-724ED7DEA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319" y="2728735"/>
            <a:ext cx="9404723" cy="1400530"/>
          </a:xfrm>
        </p:spPr>
        <p:txBody>
          <a:bodyPr/>
          <a:lstStyle/>
          <a:p>
            <a:r>
              <a:rPr lang="bg-BG" dirty="0"/>
              <a:t>Благодарим за вниманието!</a:t>
            </a:r>
          </a:p>
        </p:txBody>
      </p:sp>
    </p:spTree>
    <p:extLst>
      <p:ext uri="{BB962C8B-B14F-4D97-AF65-F5344CB8AC3E}">
        <p14:creationId xmlns:p14="http://schemas.microsoft.com/office/powerpoint/2010/main" val="4157404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C8A3C342-1D03-412F-8DD3-BF519E8E0A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E6774812-B513-E29E-9F2A-62B00022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bg-BG" dirty="0">
                <a:solidFill>
                  <a:srgbClr val="EBEBEB"/>
                </a:solidFill>
              </a:rPr>
              <a:t>Съдържание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xmlns="" id="{82F7DD72-7D56-5EEE-D70B-801CE50CE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1700" dirty="0">
                <a:solidFill>
                  <a:srgbClr val="FFFFFF"/>
                </a:solidFill>
              </a:rPr>
              <a:t>Идея на проекта</a:t>
            </a:r>
          </a:p>
          <a:p>
            <a:pPr>
              <a:lnSpc>
                <a:spcPct val="90000"/>
              </a:lnSpc>
            </a:pPr>
            <a:r>
              <a:rPr lang="ru-RU" sz="1700" dirty="0" err="1">
                <a:solidFill>
                  <a:srgbClr val="FFFFFF"/>
                </a:solidFill>
              </a:rPr>
              <a:t>Използвани</a:t>
            </a:r>
            <a:r>
              <a:rPr lang="ru-RU" sz="1700" dirty="0">
                <a:solidFill>
                  <a:srgbClr val="FFFFFF"/>
                </a:solidFill>
              </a:rPr>
              <a:t> технологии и </a:t>
            </a:r>
            <a:r>
              <a:rPr lang="ru-RU" sz="1700" dirty="0" err="1">
                <a:solidFill>
                  <a:srgbClr val="FFFFFF"/>
                </a:solidFill>
              </a:rPr>
              <a:t>езици</a:t>
            </a:r>
            <a:r>
              <a:rPr lang="ru-RU" sz="1700" dirty="0">
                <a:solidFill>
                  <a:srgbClr val="FFFFFF"/>
                </a:solidFill>
              </a:rPr>
              <a:t> </a:t>
            </a:r>
          </a:p>
          <a:p>
            <a:pPr>
              <a:lnSpc>
                <a:spcPct val="90000"/>
              </a:lnSpc>
            </a:pPr>
            <a:r>
              <a:rPr lang="ru-RU" sz="1700" dirty="0">
                <a:solidFill>
                  <a:srgbClr val="FFFFFF"/>
                </a:solidFill>
              </a:rPr>
              <a:t>CSS </a:t>
            </a:r>
            <a:r>
              <a:rPr lang="ru-RU" sz="1700" dirty="0" err="1">
                <a:solidFill>
                  <a:srgbClr val="FFFFFF"/>
                </a:solidFill>
              </a:rPr>
              <a:t>файлове</a:t>
            </a:r>
            <a:endParaRPr lang="ru-RU" sz="17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ru-RU" sz="1700" dirty="0">
                <a:solidFill>
                  <a:srgbClr val="FFFFFF"/>
                </a:solidFill>
              </a:rPr>
              <a:t>JavaScript </a:t>
            </a:r>
            <a:r>
              <a:rPr lang="ru-RU" sz="1700" dirty="0" err="1">
                <a:solidFill>
                  <a:srgbClr val="FFFFFF"/>
                </a:solidFill>
              </a:rPr>
              <a:t>файлове</a:t>
            </a:r>
            <a:endParaRPr lang="ru-RU" sz="17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ru-RU" sz="1700" dirty="0">
                <a:solidFill>
                  <a:srgbClr val="FFFFFF"/>
                </a:solidFill>
              </a:rPr>
              <a:t>HTML </a:t>
            </a:r>
            <a:r>
              <a:rPr lang="ru-RU" sz="1700" dirty="0" err="1">
                <a:solidFill>
                  <a:srgbClr val="FFFFFF"/>
                </a:solidFill>
              </a:rPr>
              <a:t>файлове</a:t>
            </a:r>
            <a:endParaRPr lang="ru-RU" sz="17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ru-RU" sz="1700" dirty="0">
                <a:solidFill>
                  <a:srgbClr val="FFFFFF"/>
                </a:solidFill>
              </a:rPr>
              <a:t>Папка </a:t>
            </a:r>
            <a:r>
              <a:rPr lang="ru-RU" sz="1700" dirty="0" err="1">
                <a:solidFill>
                  <a:srgbClr val="FFFFFF"/>
                </a:solidFill>
              </a:rPr>
              <a:t>images</a:t>
            </a:r>
            <a:endParaRPr lang="ru-RU" sz="17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ru-RU" sz="1700" dirty="0" err="1">
                <a:solidFill>
                  <a:srgbClr val="FFFFFF"/>
                </a:solidFill>
              </a:rPr>
              <a:t>Изтоцници</a:t>
            </a:r>
            <a:r>
              <a:rPr lang="ru-RU" sz="1700" dirty="0">
                <a:solidFill>
                  <a:srgbClr val="FFFFFF"/>
                </a:solidFill>
              </a:rPr>
              <a:t> на </a:t>
            </a:r>
            <a:r>
              <a:rPr lang="ru-RU" sz="1700" dirty="0" err="1">
                <a:solidFill>
                  <a:srgbClr val="FFFFFF"/>
                </a:solidFill>
              </a:rPr>
              <a:t>информа</a:t>
            </a:r>
            <a:r>
              <a:rPr lang="bg-BG" sz="1700" dirty="0">
                <a:solidFill>
                  <a:srgbClr val="FFFFFF"/>
                </a:solidFill>
              </a:rPr>
              <a:t>ц</a:t>
            </a:r>
            <a:r>
              <a:rPr lang="ru-RU" sz="1700" dirty="0" err="1">
                <a:solidFill>
                  <a:srgbClr val="FFFFFF"/>
                </a:solidFill>
              </a:rPr>
              <a:t>ия</a:t>
            </a:r>
            <a:endParaRPr lang="ru-RU" sz="17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endParaRPr lang="bg-BG" sz="1700" dirty="0">
              <a:solidFill>
                <a:srgbClr val="FFFFFF"/>
              </a:solidFill>
            </a:endParaRPr>
          </a:p>
        </p:txBody>
      </p:sp>
      <p:sp>
        <p:nvSpPr>
          <p:cNvPr id="21" name="Freeform 31">
            <a:extLst>
              <a:ext uri="{FF2B5EF4-FFF2-40B4-BE49-F238E27FC236}">
                <a16:creationId xmlns:a16="http://schemas.microsoft.com/office/drawing/2014/main" xmlns="" id="{81CC9B02-E087-4350-AEBD-2C3CF001AF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Computer script on a screen">
            <a:extLst>
              <a:ext uri="{FF2B5EF4-FFF2-40B4-BE49-F238E27FC236}">
                <a16:creationId xmlns:a16="http://schemas.microsoft.com/office/drawing/2014/main" xmlns="" id="{EC0E6767-F2FF-739B-CE1B-C08447203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33" r="46058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63694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C8A3C342-1D03-412F-8DD3-BF519E8E0A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E6774812-B513-E29E-9F2A-62B00022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bg-BG" dirty="0">
                <a:solidFill>
                  <a:srgbClr val="EBEBEB"/>
                </a:solidFill>
              </a:rPr>
              <a:t>Идея на проекта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xmlns="" id="{82F7DD72-7D56-5EEE-D70B-801CE50CE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1700" dirty="0" err="1">
                <a:solidFill>
                  <a:srgbClr val="FFFFFF"/>
                </a:solidFill>
              </a:rPr>
              <a:t>Проектът</a:t>
            </a:r>
            <a:r>
              <a:rPr lang="ru-RU" sz="1700" dirty="0">
                <a:solidFill>
                  <a:srgbClr val="FFFFFF"/>
                </a:solidFill>
              </a:rPr>
              <a:t> </a:t>
            </a:r>
            <a:r>
              <a:rPr lang="ru-RU" sz="1700" dirty="0" err="1">
                <a:solidFill>
                  <a:srgbClr val="FFFFFF"/>
                </a:solidFill>
              </a:rPr>
              <a:t>представлява</a:t>
            </a:r>
            <a:r>
              <a:rPr lang="ru-RU" sz="1700" dirty="0">
                <a:solidFill>
                  <a:srgbClr val="FFFFFF"/>
                </a:solidFill>
              </a:rPr>
              <a:t> уеб страница, за </a:t>
            </a:r>
            <a:r>
              <a:rPr lang="ru-RU" sz="1700" dirty="0" err="1">
                <a:solidFill>
                  <a:srgbClr val="FFFFFF"/>
                </a:solidFill>
              </a:rPr>
              <a:t>извозване</a:t>
            </a:r>
            <a:r>
              <a:rPr lang="ru-RU" sz="1700" dirty="0">
                <a:solidFill>
                  <a:srgbClr val="FFFFFF"/>
                </a:solidFill>
              </a:rPr>
              <a:t> с </a:t>
            </a:r>
            <a:r>
              <a:rPr lang="ru-RU" sz="1700" dirty="0" err="1">
                <a:solidFill>
                  <a:srgbClr val="FFFFFF"/>
                </a:solidFill>
              </a:rPr>
              <a:t>камионни</a:t>
            </a:r>
            <a:r>
              <a:rPr lang="ru-RU" sz="1700" dirty="0">
                <a:solidFill>
                  <a:srgbClr val="FFFFFF"/>
                </a:solidFill>
              </a:rPr>
              <a:t>. За </a:t>
            </a:r>
            <a:r>
              <a:rPr lang="ru-RU" sz="1700" dirty="0" err="1">
                <a:solidFill>
                  <a:srgbClr val="FFFFFF"/>
                </a:solidFill>
              </a:rPr>
              <a:t>достъп</a:t>
            </a:r>
            <a:r>
              <a:rPr lang="ru-RU" sz="1700" dirty="0">
                <a:solidFill>
                  <a:srgbClr val="FFFFFF"/>
                </a:solidFill>
              </a:rPr>
              <a:t> до </a:t>
            </a:r>
            <a:r>
              <a:rPr lang="ru-RU" sz="1700" dirty="0" err="1">
                <a:solidFill>
                  <a:srgbClr val="FFFFFF"/>
                </a:solidFill>
              </a:rPr>
              <a:t>която</a:t>
            </a:r>
            <a:r>
              <a:rPr lang="ru-RU" sz="1700" dirty="0">
                <a:solidFill>
                  <a:srgbClr val="FFFFFF"/>
                </a:solidFill>
              </a:rPr>
              <a:t> уеб страница  е нужна регистрация и </a:t>
            </a:r>
            <a:r>
              <a:rPr lang="ru-RU" sz="1700" dirty="0" err="1">
                <a:solidFill>
                  <a:srgbClr val="FFFFFF"/>
                </a:solidFill>
              </a:rPr>
              <a:t>влизане</a:t>
            </a:r>
            <a:r>
              <a:rPr lang="ru-RU" sz="1700" dirty="0">
                <a:solidFill>
                  <a:srgbClr val="FFFFFF"/>
                </a:solidFill>
              </a:rPr>
              <a:t> и в </a:t>
            </a:r>
            <a:r>
              <a:rPr lang="ru-RU" sz="1700" dirty="0" err="1">
                <a:solidFill>
                  <a:srgbClr val="FFFFFF"/>
                </a:solidFill>
              </a:rPr>
              <a:t>профила</a:t>
            </a:r>
            <a:r>
              <a:rPr lang="ru-RU" sz="1700" dirty="0">
                <a:solidFill>
                  <a:srgbClr val="FFFFFF"/>
                </a:solidFill>
              </a:rPr>
              <a:t> на потребителя.</a:t>
            </a:r>
          </a:p>
          <a:p>
            <a:pPr>
              <a:lnSpc>
                <a:spcPct val="90000"/>
              </a:lnSpc>
            </a:pPr>
            <a:endParaRPr lang="bg-BG" sz="1700" dirty="0">
              <a:solidFill>
                <a:srgbClr val="FFFFFF"/>
              </a:solidFill>
            </a:endParaRPr>
          </a:p>
        </p:txBody>
      </p:sp>
      <p:sp>
        <p:nvSpPr>
          <p:cNvPr id="21" name="Freeform 31">
            <a:extLst>
              <a:ext uri="{FF2B5EF4-FFF2-40B4-BE49-F238E27FC236}">
                <a16:creationId xmlns:a16="http://schemas.microsoft.com/office/drawing/2014/main" xmlns="" id="{81CC9B02-E087-4350-AEBD-2C3CF001AF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Computer script on a screen">
            <a:extLst>
              <a:ext uri="{FF2B5EF4-FFF2-40B4-BE49-F238E27FC236}">
                <a16:creationId xmlns:a16="http://schemas.microsoft.com/office/drawing/2014/main" xmlns="" id="{EC0E6767-F2FF-739B-CE1B-C08447203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33" r="46058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82776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C8A3C342-1D03-412F-8DD3-BF519E8E0A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E6774812-B513-E29E-9F2A-62B00022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bg-BG" dirty="0">
                <a:solidFill>
                  <a:srgbClr val="EBEBEB"/>
                </a:solidFill>
              </a:rPr>
              <a:t>Използвани технологии и езици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xmlns="" id="{82F7DD72-7D56-5EEE-D70B-801CE50CE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>
                <a:solidFill>
                  <a:srgbClr val="FFFFFF"/>
                </a:solidFill>
              </a:rPr>
              <a:t>HTML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rgbClr val="FFFFFF"/>
                </a:solidFill>
              </a:rPr>
              <a:t>CSS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rgbClr val="FFFFFF"/>
                </a:solidFill>
              </a:rPr>
              <a:t>HTML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rgbClr val="FFFFFF"/>
                </a:solidFill>
              </a:rPr>
              <a:t>Firebase SDK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rgbClr val="FFFFFF"/>
                </a:solidFill>
              </a:rPr>
              <a:t>Google Fonts</a:t>
            </a:r>
          </a:p>
          <a:p>
            <a:pPr>
              <a:lnSpc>
                <a:spcPct val="90000"/>
              </a:lnSpc>
            </a:pPr>
            <a:endParaRPr lang="bg-BG" sz="1700" dirty="0">
              <a:solidFill>
                <a:srgbClr val="FFFFFF"/>
              </a:solidFill>
            </a:endParaRPr>
          </a:p>
        </p:txBody>
      </p:sp>
      <p:sp>
        <p:nvSpPr>
          <p:cNvPr id="21" name="Freeform 31">
            <a:extLst>
              <a:ext uri="{FF2B5EF4-FFF2-40B4-BE49-F238E27FC236}">
                <a16:creationId xmlns:a16="http://schemas.microsoft.com/office/drawing/2014/main" xmlns="" id="{81CC9B02-E087-4350-AEBD-2C3CF001AF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Computer script on a screen">
            <a:extLst>
              <a:ext uri="{FF2B5EF4-FFF2-40B4-BE49-F238E27FC236}">
                <a16:creationId xmlns:a16="http://schemas.microsoft.com/office/drawing/2014/main" xmlns="" id="{EC0E6767-F2FF-739B-CE1B-C08447203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33" r="46058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63638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C8A3C342-1D03-412F-8DD3-BF519E8E0A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E6774812-B513-E29E-9F2A-62B00022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CSS </a:t>
            </a:r>
            <a:r>
              <a:rPr lang="bg-BG">
                <a:solidFill>
                  <a:srgbClr val="EBEBEB"/>
                </a:solidFill>
              </a:rPr>
              <a:t>файлове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xmlns="" id="{82F7DD72-7D56-5EEE-D70B-801CE50CE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1700">
                <a:solidFill>
                  <a:srgbClr val="FFFFFF"/>
                </a:solidFill>
              </a:rPr>
              <a:t>style.css: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ru-RU" sz="1700">
                <a:solidFill>
                  <a:srgbClr val="FFFFFF"/>
                </a:solidFill>
              </a:rPr>
              <a:t>Определя основни стилове за цялата уеб страница, включително нулиране на стандартните стилове на браузъра, дефиниране на шрифтове, структура и позициониране на елементи като контейнери, форми, бутони и текст.</a:t>
            </a:r>
          </a:p>
          <a:p>
            <a:pPr>
              <a:lnSpc>
                <a:spcPct val="90000"/>
              </a:lnSpc>
            </a:pPr>
            <a:r>
              <a:rPr lang="ru-RU" sz="1700">
                <a:solidFill>
                  <a:srgbClr val="FFFFFF"/>
                </a:solidFill>
              </a:rPr>
              <a:t>styleSait.css: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ru-RU" sz="1700">
                <a:solidFill>
                  <a:srgbClr val="FFFFFF"/>
                </a:solidFill>
              </a:rPr>
              <a:t>Дефинира специфични стилове за конкретни елементи и компоненти на уеб страницата, като заглавия (h1, h2, h3), списъци, таблица и други. Този файл вероятно определя стила на заглавието, навигационното меню, сайдбара и основното съдържание на страницата.</a:t>
            </a:r>
            <a:endParaRPr lang="bg-BG" sz="1700">
              <a:solidFill>
                <a:srgbClr val="FFFFFF"/>
              </a:solidFill>
            </a:endParaRPr>
          </a:p>
        </p:txBody>
      </p:sp>
      <p:sp>
        <p:nvSpPr>
          <p:cNvPr id="21" name="Freeform 31">
            <a:extLst>
              <a:ext uri="{FF2B5EF4-FFF2-40B4-BE49-F238E27FC236}">
                <a16:creationId xmlns:a16="http://schemas.microsoft.com/office/drawing/2014/main" xmlns="" id="{81CC9B02-E087-4350-AEBD-2C3CF001AF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Computer script on a screen">
            <a:extLst>
              <a:ext uri="{FF2B5EF4-FFF2-40B4-BE49-F238E27FC236}">
                <a16:creationId xmlns:a16="http://schemas.microsoft.com/office/drawing/2014/main" xmlns="" id="{EC0E6767-F2FF-739B-CE1B-C08447203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33" r="46058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31503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8A3C342-1D03-412F-8DD3-BF519E8E0A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FAFF951C-FA18-AF44-C135-A01C16354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JavaScript </a:t>
            </a:r>
            <a:r>
              <a:rPr lang="bg-BG" dirty="0">
                <a:solidFill>
                  <a:srgbClr val="EBEBEB"/>
                </a:solidFill>
              </a:rPr>
              <a:t>файлове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xmlns="" id="{1FDEF804-452D-5464-CC5F-AC9D8F210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300" y="1937442"/>
            <a:ext cx="6447820" cy="4286378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2100" dirty="0">
                <a:solidFill>
                  <a:srgbClr val="FFFFFF"/>
                </a:solidFill>
              </a:rPr>
              <a:t>login.js:</a:t>
            </a:r>
          </a:p>
          <a:p>
            <a:pPr lvl="1">
              <a:lnSpc>
                <a:spcPct val="90000"/>
              </a:lnSpc>
            </a:pPr>
            <a:r>
              <a:rPr lang="bg-BG" sz="2100" dirty="0">
                <a:solidFill>
                  <a:srgbClr val="FFFFFF"/>
                </a:solidFill>
              </a:rPr>
              <a:t>Обработва </a:t>
            </a:r>
            <a:r>
              <a:rPr lang="bg-BG" sz="2100" dirty="0" err="1">
                <a:solidFill>
                  <a:srgbClr val="FFFFFF"/>
                </a:solidFill>
              </a:rPr>
              <a:t>логин</a:t>
            </a:r>
            <a:r>
              <a:rPr lang="bg-BG" sz="2100" dirty="0">
                <a:solidFill>
                  <a:srgbClr val="FFFFFF"/>
                </a:solidFill>
              </a:rPr>
              <a:t> формата.</a:t>
            </a:r>
            <a:endParaRPr lang="en-US" sz="2100" dirty="0">
              <a:solidFill>
                <a:srgbClr val="FFFFFF"/>
              </a:solidFill>
            </a:endParaRPr>
          </a:p>
          <a:p>
            <a:pPr lvl="1">
              <a:lnSpc>
                <a:spcPct val="90000"/>
              </a:lnSpc>
            </a:pPr>
            <a:r>
              <a:rPr lang="ru-RU" sz="2100" dirty="0" err="1">
                <a:solidFill>
                  <a:srgbClr val="FFFFFF"/>
                </a:solidFill>
              </a:rPr>
              <a:t>Извлича</a:t>
            </a:r>
            <a:r>
              <a:rPr lang="ru-RU" sz="2100" dirty="0">
                <a:solidFill>
                  <a:srgbClr val="FFFFFF"/>
                </a:solidFill>
              </a:rPr>
              <a:t> </a:t>
            </a:r>
            <a:r>
              <a:rPr lang="ru-RU" sz="2100" dirty="0" err="1">
                <a:solidFill>
                  <a:srgbClr val="FFFFFF"/>
                </a:solidFill>
              </a:rPr>
              <a:t>данните</a:t>
            </a:r>
            <a:r>
              <a:rPr lang="ru-RU" sz="2100" dirty="0">
                <a:solidFill>
                  <a:srgbClr val="FFFFFF"/>
                </a:solidFill>
              </a:rPr>
              <a:t> за имейл и </a:t>
            </a:r>
            <a:r>
              <a:rPr lang="ru-RU" sz="2100" dirty="0" err="1">
                <a:solidFill>
                  <a:srgbClr val="FFFFFF"/>
                </a:solidFill>
              </a:rPr>
              <a:t>парола</a:t>
            </a:r>
            <a:r>
              <a:rPr lang="ru-RU" sz="2100" dirty="0">
                <a:solidFill>
                  <a:srgbClr val="FFFFFF"/>
                </a:solidFill>
              </a:rPr>
              <a:t> от формата.</a:t>
            </a:r>
          </a:p>
          <a:p>
            <a:pPr lvl="1">
              <a:lnSpc>
                <a:spcPct val="90000"/>
              </a:lnSpc>
            </a:pPr>
            <a:r>
              <a:rPr lang="ru-RU" sz="2100" dirty="0" err="1">
                <a:solidFill>
                  <a:srgbClr val="FFFFFF"/>
                </a:solidFill>
              </a:rPr>
              <a:t>Пренасочва</a:t>
            </a:r>
            <a:r>
              <a:rPr lang="ru-RU" sz="2100" dirty="0">
                <a:solidFill>
                  <a:srgbClr val="FFFFFF"/>
                </a:solidFill>
              </a:rPr>
              <a:t> потребителя </a:t>
            </a:r>
            <a:r>
              <a:rPr lang="ru-RU" sz="2100" dirty="0" err="1">
                <a:solidFill>
                  <a:srgbClr val="FFFFFF"/>
                </a:solidFill>
              </a:rPr>
              <a:t>към</a:t>
            </a:r>
            <a:r>
              <a:rPr lang="ru-RU" sz="2100" dirty="0">
                <a:solidFill>
                  <a:srgbClr val="FFFFFF"/>
                </a:solidFill>
              </a:rPr>
              <a:t> друга страница при успешен вход.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2100" dirty="0">
                <a:solidFill>
                  <a:srgbClr val="FFFFFF"/>
                </a:solidFill>
              </a:rPr>
              <a:t>register.js:</a:t>
            </a:r>
          </a:p>
          <a:p>
            <a:pPr marL="914400" lvl="1" indent="-514350">
              <a:lnSpc>
                <a:spcPct val="90000"/>
              </a:lnSpc>
            </a:pPr>
            <a:r>
              <a:rPr lang="bg-BG" sz="2100" dirty="0">
                <a:solidFill>
                  <a:srgbClr val="FFFFFF"/>
                </a:solidFill>
              </a:rPr>
              <a:t>Обработва формата за регистрация.</a:t>
            </a:r>
            <a:endParaRPr lang="en-US" sz="2100" dirty="0">
              <a:solidFill>
                <a:srgbClr val="FFFFFF"/>
              </a:solidFill>
            </a:endParaRPr>
          </a:p>
          <a:p>
            <a:pPr marL="914400" lvl="1" indent="-514350">
              <a:lnSpc>
                <a:spcPct val="90000"/>
              </a:lnSpc>
            </a:pPr>
            <a:r>
              <a:rPr lang="ru-RU" sz="2100" dirty="0" err="1">
                <a:solidFill>
                  <a:srgbClr val="FFFFFF"/>
                </a:solidFill>
              </a:rPr>
              <a:t>Показва</a:t>
            </a:r>
            <a:r>
              <a:rPr lang="ru-RU" sz="2100" dirty="0">
                <a:solidFill>
                  <a:srgbClr val="FFFFFF"/>
                </a:solidFill>
              </a:rPr>
              <a:t> </a:t>
            </a:r>
            <a:r>
              <a:rPr lang="ru-RU" sz="2100" dirty="0" err="1">
                <a:solidFill>
                  <a:srgbClr val="FFFFFF"/>
                </a:solidFill>
              </a:rPr>
              <a:t>съобщение</a:t>
            </a:r>
            <a:r>
              <a:rPr lang="ru-RU" sz="2100" dirty="0">
                <a:solidFill>
                  <a:srgbClr val="FFFFFF"/>
                </a:solidFill>
              </a:rPr>
              <a:t> за успешно </a:t>
            </a:r>
            <a:r>
              <a:rPr lang="ru-RU" sz="2100" dirty="0" err="1">
                <a:solidFill>
                  <a:srgbClr val="FFFFFF"/>
                </a:solidFill>
              </a:rPr>
              <a:t>създаден</a:t>
            </a:r>
            <a:r>
              <a:rPr lang="ru-RU" sz="2100" dirty="0">
                <a:solidFill>
                  <a:srgbClr val="FFFFFF"/>
                </a:solidFill>
              </a:rPr>
              <a:t> </a:t>
            </a:r>
            <a:r>
              <a:rPr lang="ru-RU" sz="2100" dirty="0" err="1">
                <a:solidFill>
                  <a:srgbClr val="FFFFFF"/>
                </a:solidFill>
              </a:rPr>
              <a:t>акаунт</a:t>
            </a:r>
            <a:r>
              <a:rPr lang="ru-RU" sz="2100" dirty="0">
                <a:solidFill>
                  <a:srgbClr val="FFFFFF"/>
                </a:solidFill>
              </a:rPr>
              <a:t> или грешка при </a:t>
            </a:r>
            <a:r>
              <a:rPr lang="ru-RU" sz="2100" dirty="0" err="1">
                <a:solidFill>
                  <a:srgbClr val="FFFFFF"/>
                </a:solidFill>
              </a:rPr>
              <a:t>създаване</a:t>
            </a:r>
            <a:r>
              <a:rPr lang="ru-RU" sz="2100" dirty="0">
                <a:solidFill>
                  <a:srgbClr val="FFFFFF"/>
                </a:solidFill>
              </a:rPr>
              <a:t>.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2100" dirty="0">
                <a:solidFill>
                  <a:srgbClr val="FFFFFF"/>
                </a:solidFill>
              </a:rPr>
              <a:t>script.js:</a:t>
            </a:r>
            <a:endParaRPr lang="bg-BG" sz="2100" dirty="0">
              <a:solidFill>
                <a:srgbClr val="FFFFFF"/>
              </a:solidFill>
            </a:endParaRPr>
          </a:p>
          <a:p>
            <a:pPr lvl="1">
              <a:lnSpc>
                <a:spcPct val="90000"/>
              </a:lnSpc>
            </a:pPr>
            <a:r>
              <a:rPr lang="ru-RU" sz="2100" dirty="0" err="1">
                <a:solidFill>
                  <a:srgbClr val="FFFFFF"/>
                </a:solidFill>
              </a:rPr>
              <a:t>Слуша</a:t>
            </a:r>
            <a:r>
              <a:rPr lang="ru-RU" sz="2100" dirty="0">
                <a:solidFill>
                  <a:srgbClr val="FFFFFF"/>
                </a:solidFill>
              </a:rPr>
              <a:t> </a:t>
            </a:r>
            <a:r>
              <a:rPr lang="ru-RU" sz="2100" dirty="0" err="1">
                <a:solidFill>
                  <a:srgbClr val="FFFFFF"/>
                </a:solidFill>
              </a:rPr>
              <a:t>кликването</a:t>
            </a:r>
            <a:r>
              <a:rPr lang="ru-RU" sz="2100" dirty="0">
                <a:solidFill>
                  <a:srgbClr val="FFFFFF"/>
                </a:solidFill>
              </a:rPr>
              <a:t> </a:t>
            </a:r>
            <a:r>
              <a:rPr lang="ru-RU" sz="2100" dirty="0" err="1">
                <a:solidFill>
                  <a:srgbClr val="FFFFFF"/>
                </a:solidFill>
              </a:rPr>
              <a:t>върху</a:t>
            </a:r>
            <a:r>
              <a:rPr lang="ru-RU" sz="2100" dirty="0">
                <a:solidFill>
                  <a:srgbClr val="FFFFFF"/>
                </a:solidFill>
              </a:rPr>
              <a:t> </a:t>
            </a:r>
            <a:r>
              <a:rPr lang="ru-RU" sz="2100" dirty="0" err="1">
                <a:solidFill>
                  <a:srgbClr val="FFFFFF"/>
                </a:solidFill>
              </a:rPr>
              <a:t>линкове</a:t>
            </a:r>
            <a:r>
              <a:rPr lang="ru-RU" sz="2100" dirty="0">
                <a:solidFill>
                  <a:srgbClr val="FFFFFF"/>
                </a:solidFill>
              </a:rPr>
              <a:t> за логин и регистрация.</a:t>
            </a:r>
          </a:p>
          <a:p>
            <a:pPr lvl="1">
              <a:lnSpc>
                <a:spcPct val="90000"/>
              </a:lnSpc>
            </a:pPr>
            <a:r>
              <a:rPr lang="ru-RU" sz="2100" dirty="0" err="1">
                <a:solidFill>
                  <a:srgbClr val="FFFFFF"/>
                </a:solidFill>
              </a:rPr>
              <a:t>Променя</a:t>
            </a:r>
            <a:r>
              <a:rPr lang="ru-RU" sz="2100" dirty="0">
                <a:solidFill>
                  <a:srgbClr val="FFFFFF"/>
                </a:solidFill>
              </a:rPr>
              <a:t> </a:t>
            </a:r>
            <a:r>
              <a:rPr lang="ru-RU" sz="2100" dirty="0" err="1">
                <a:solidFill>
                  <a:srgbClr val="FFFFFF"/>
                </a:solidFill>
              </a:rPr>
              <a:t>визуалния</a:t>
            </a:r>
            <a:r>
              <a:rPr lang="ru-RU" sz="2100" dirty="0">
                <a:solidFill>
                  <a:srgbClr val="FFFFFF"/>
                </a:solidFill>
              </a:rPr>
              <a:t> вид на </a:t>
            </a:r>
            <a:r>
              <a:rPr lang="ru-RU" sz="2100" dirty="0" err="1">
                <a:solidFill>
                  <a:srgbClr val="FFFFFF"/>
                </a:solidFill>
              </a:rPr>
              <a:t>страницата</a:t>
            </a:r>
            <a:r>
              <a:rPr lang="ru-RU" sz="2100" dirty="0">
                <a:solidFill>
                  <a:srgbClr val="FFFFFF"/>
                </a:solidFill>
              </a:rPr>
              <a:t> между логин и регистрация </a:t>
            </a:r>
            <a:r>
              <a:rPr lang="ru-RU" sz="2100" dirty="0" err="1">
                <a:solidFill>
                  <a:srgbClr val="FFFFFF"/>
                </a:solidFill>
              </a:rPr>
              <a:t>формите</a:t>
            </a:r>
            <a:r>
              <a:rPr lang="ru-RU" sz="2100" dirty="0">
                <a:solidFill>
                  <a:srgbClr val="FFFFFF"/>
                </a:solidFill>
              </a:rPr>
              <a:t> чрез </a:t>
            </a:r>
            <a:r>
              <a:rPr lang="ru-RU" sz="2100" dirty="0" err="1">
                <a:solidFill>
                  <a:srgbClr val="FFFFFF"/>
                </a:solidFill>
              </a:rPr>
              <a:t>промяна</a:t>
            </a:r>
            <a:r>
              <a:rPr lang="ru-RU" sz="2100" dirty="0">
                <a:solidFill>
                  <a:srgbClr val="FFFFFF"/>
                </a:solidFill>
              </a:rPr>
              <a:t> на </a:t>
            </a:r>
            <a:r>
              <a:rPr lang="ru-RU" sz="2100" dirty="0" err="1">
                <a:solidFill>
                  <a:srgbClr val="FFFFFF"/>
                </a:solidFill>
              </a:rPr>
              <a:t>класовете</a:t>
            </a:r>
            <a:r>
              <a:rPr lang="ru-RU" sz="1300" dirty="0">
                <a:solidFill>
                  <a:srgbClr val="FFFFFF"/>
                </a:solidFill>
              </a:rPr>
              <a:t>.</a:t>
            </a:r>
            <a:endParaRPr lang="bg-BG" sz="1300" dirty="0">
              <a:solidFill>
                <a:srgbClr val="FFFFFF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xmlns="" id="{81CC9B02-E087-4350-AEBD-2C3CF001AF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xmlns="" id="{77824BBB-92B0-A6F6-96FA-D5A40B5A22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59" r="45732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2288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8A3C342-1D03-412F-8DD3-BF519E8E0A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B2AA65B1-8706-634B-A3FA-3EBD54916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HTML </a:t>
            </a:r>
            <a:r>
              <a:rPr lang="bg-BG">
                <a:solidFill>
                  <a:srgbClr val="EBEBEB"/>
                </a:solidFill>
              </a:rPr>
              <a:t>файлове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xmlns="" id="{DB3A461E-EE6C-03F2-9034-A7B02D4B2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87" y="1897626"/>
            <a:ext cx="7020231" cy="4719484"/>
          </a:xfrm>
        </p:spPr>
        <p:txBody>
          <a:bodyPr>
            <a:normAutofit/>
          </a:bodyPr>
          <a:lstStyle/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FFFFF"/>
                </a:solidFill>
              </a:rPr>
              <a:t>index.html:</a:t>
            </a:r>
            <a:endParaRPr lang="bg-BG" sz="1400" dirty="0">
              <a:solidFill>
                <a:srgbClr val="FFFFFF"/>
              </a:solidFill>
            </a:endParaRPr>
          </a:p>
          <a:p>
            <a:pPr lvl="2">
              <a:lnSpc>
                <a:spcPct val="90000"/>
              </a:lnSpc>
            </a:pPr>
            <a:r>
              <a:rPr lang="bg-BG" sz="1400" dirty="0">
                <a:solidFill>
                  <a:srgbClr val="FFFFFF"/>
                </a:solidFill>
              </a:rPr>
              <a:t>Представлява началната страница на уеб приложението.</a:t>
            </a:r>
          </a:p>
          <a:p>
            <a:pPr lvl="2">
              <a:lnSpc>
                <a:spcPct val="90000"/>
              </a:lnSpc>
            </a:pPr>
            <a:r>
              <a:rPr lang="bg-BG" sz="1400" dirty="0">
                <a:solidFill>
                  <a:srgbClr val="FFFFFF"/>
                </a:solidFill>
              </a:rPr>
              <a:t>Съдържа две форми за </a:t>
            </a:r>
            <a:r>
              <a:rPr lang="bg-BG" sz="1400" dirty="0" err="1">
                <a:solidFill>
                  <a:srgbClr val="FFFFFF"/>
                </a:solidFill>
              </a:rPr>
              <a:t>логин</a:t>
            </a:r>
            <a:r>
              <a:rPr lang="bg-BG" sz="1400" dirty="0">
                <a:solidFill>
                  <a:srgbClr val="FFFFFF"/>
                </a:solidFill>
              </a:rPr>
              <a:t> и регистрация, вложени в един контейнер.</a:t>
            </a:r>
          </a:p>
          <a:p>
            <a:pPr lvl="2">
              <a:lnSpc>
                <a:spcPct val="90000"/>
              </a:lnSpc>
            </a:pPr>
            <a:r>
              <a:rPr lang="bg-BG" sz="1400" dirty="0">
                <a:solidFill>
                  <a:srgbClr val="FFFFFF"/>
                </a:solidFill>
              </a:rPr>
              <a:t>Използва </a:t>
            </a:r>
            <a:r>
              <a:rPr lang="en-US" sz="1400" dirty="0">
                <a:solidFill>
                  <a:srgbClr val="FFFFFF"/>
                </a:solidFill>
              </a:rPr>
              <a:t>CSS </a:t>
            </a:r>
            <a:r>
              <a:rPr lang="bg-BG" sz="1400" dirty="0">
                <a:solidFill>
                  <a:srgbClr val="FFFFFF"/>
                </a:solidFill>
              </a:rPr>
              <a:t>стилове от файловете </a:t>
            </a:r>
            <a:r>
              <a:rPr lang="en-US" sz="1400" dirty="0">
                <a:solidFill>
                  <a:srgbClr val="FFFFFF"/>
                </a:solidFill>
              </a:rPr>
              <a:t>style.css </a:t>
            </a:r>
            <a:r>
              <a:rPr lang="bg-BG" sz="1400" dirty="0">
                <a:solidFill>
                  <a:srgbClr val="FFFFFF"/>
                </a:solidFill>
              </a:rPr>
              <a:t>и </a:t>
            </a:r>
            <a:r>
              <a:rPr lang="en-US" sz="1400" dirty="0">
                <a:solidFill>
                  <a:srgbClr val="FFFFFF"/>
                </a:solidFill>
              </a:rPr>
              <a:t>styleSait.css.</a:t>
            </a:r>
          </a:p>
          <a:p>
            <a:pPr lvl="2">
              <a:lnSpc>
                <a:spcPct val="90000"/>
              </a:lnSpc>
            </a:pPr>
            <a:r>
              <a:rPr lang="bg-BG" sz="1400" dirty="0">
                <a:solidFill>
                  <a:srgbClr val="FFFFFF"/>
                </a:solidFill>
              </a:rPr>
              <a:t>Включва шрифтове от </a:t>
            </a:r>
            <a:r>
              <a:rPr lang="en-US" sz="1400" dirty="0">
                <a:solidFill>
                  <a:srgbClr val="FFFFFF"/>
                </a:solidFill>
              </a:rPr>
              <a:t>Google Fonts </a:t>
            </a:r>
            <a:r>
              <a:rPr lang="bg-BG" sz="1400" dirty="0">
                <a:solidFill>
                  <a:srgbClr val="FFFFFF"/>
                </a:solidFill>
              </a:rPr>
              <a:t>за стилизация.</a:t>
            </a:r>
          </a:p>
          <a:p>
            <a:pPr lvl="2">
              <a:lnSpc>
                <a:spcPct val="90000"/>
              </a:lnSpc>
            </a:pPr>
            <a:r>
              <a:rPr lang="bg-BG" sz="1400" dirty="0">
                <a:solidFill>
                  <a:srgbClr val="FFFFFF"/>
                </a:solidFill>
              </a:rPr>
              <a:t>Вгражда </a:t>
            </a:r>
            <a:r>
              <a:rPr lang="en-US" sz="1400" dirty="0">
                <a:solidFill>
                  <a:srgbClr val="FFFFFF"/>
                </a:solidFill>
              </a:rPr>
              <a:t>JavaScript </a:t>
            </a:r>
            <a:r>
              <a:rPr lang="bg-BG" sz="1400" dirty="0">
                <a:solidFill>
                  <a:srgbClr val="FFFFFF"/>
                </a:solidFill>
              </a:rPr>
              <a:t>файловете </a:t>
            </a:r>
            <a:r>
              <a:rPr lang="en-US" sz="1400" dirty="0">
                <a:solidFill>
                  <a:srgbClr val="FFFFFF"/>
                </a:solidFill>
              </a:rPr>
              <a:t>script.js, register.js </a:t>
            </a:r>
            <a:r>
              <a:rPr lang="bg-BG" sz="1400" dirty="0">
                <a:solidFill>
                  <a:srgbClr val="FFFFFF"/>
                </a:solidFill>
              </a:rPr>
              <a:t>и </a:t>
            </a:r>
            <a:r>
              <a:rPr lang="en-US" sz="1400" dirty="0">
                <a:solidFill>
                  <a:srgbClr val="FFFFFF"/>
                </a:solidFill>
              </a:rPr>
              <a:t>login.js.</a:t>
            </a:r>
            <a:endParaRPr lang="bg-BG" sz="1400" dirty="0">
              <a:solidFill>
                <a:srgbClr val="FFFFFF"/>
              </a:solidFill>
            </a:endParaRPr>
          </a:p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FFFFFF"/>
                </a:solidFill>
              </a:rPr>
              <a:t>sait.html </a:t>
            </a:r>
            <a:endParaRPr lang="bg-BG" sz="1400" dirty="0">
              <a:solidFill>
                <a:srgbClr val="FFFFFF"/>
              </a:solidFill>
            </a:endParaRPr>
          </a:p>
          <a:p>
            <a:pPr lvl="2">
              <a:lnSpc>
                <a:spcPct val="90000"/>
              </a:lnSpc>
            </a:pPr>
            <a:r>
              <a:rPr lang="ru-RU" sz="1400" dirty="0" err="1">
                <a:solidFill>
                  <a:srgbClr val="FFFFFF"/>
                </a:solidFill>
              </a:rPr>
              <a:t>Представлява</a:t>
            </a:r>
            <a:r>
              <a:rPr lang="ru-RU" sz="1400" dirty="0">
                <a:solidFill>
                  <a:srgbClr val="FFFFFF"/>
                </a:solidFill>
              </a:rPr>
              <a:t> страница след успешен вход в </a:t>
            </a:r>
            <a:r>
              <a:rPr lang="ru-RU" sz="1400" dirty="0" err="1">
                <a:solidFill>
                  <a:srgbClr val="FFFFFF"/>
                </a:solidFill>
              </a:rPr>
              <a:t>системата</a:t>
            </a:r>
            <a:r>
              <a:rPr lang="ru-RU" sz="1400" dirty="0">
                <a:solidFill>
                  <a:srgbClr val="FFFFFF"/>
                </a:solidFill>
              </a:rPr>
              <a:t>.</a:t>
            </a:r>
          </a:p>
          <a:p>
            <a:pPr lvl="2">
              <a:lnSpc>
                <a:spcPct val="90000"/>
              </a:lnSpc>
            </a:pPr>
            <a:r>
              <a:rPr lang="ru-RU" sz="1400" dirty="0" err="1">
                <a:solidFill>
                  <a:srgbClr val="FFFFFF"/>
                </a:solidFill>
              </a:rPr>
              <a:t>Съдържа</a:t>
            </a:r>
            <a:r>
              <a:rPr lang="ru-RU" sz="1400" dirty="0">
                <a:solidFill>
                  <a:srgbClr val="FFFFFF"/>
                </a:solidFill>
              </a:rPr>
              <a:t> информация и контент за избрани </a:t>
            </a:r>
            <a:r>
              <a:rPr lang="ru-RU" sz="1400" dirty="0" err="1">
                <a:solidFill>
                  <a:srgbClr val="FFFFFF"/>
                </a:solidFill>
              </a:rPr>
              <a:t>маршрути</a:t>
            </a:r>
            <a:r>
              <a:rPr lang="ru-RU" sz="1400" dirty="0">
                <a:solidFill>
                  <a:srgbClr val="FFFFFF"/>
                </a:solidFill>
              </a:rPr>
              <a:t> на </a:t>
            </a:r>
            <a:r>
              <a:rPr lang="ru-RU" sz="1400" dirty="0" err="1">
                <a:solidFill>
                  <a:srgbClr val="FFFFFF"/>
                </a:solidFill>
              </a:rPr>
              <a:t>камиони</a:t>
            </a:r>
            <a:r>
              <a:rPr lang="ru-RU" sz="1400" dirty="0">
                <a:solidFill>
                  <a:srgbClr val="FFFFFF"/>
                </a:solidFill>
              </a:rPr>
              <a:t> и услуги.</a:t>
            </a:r>
          </a:p>
          <a:p>
            <a:pPr lvl="2">
              <a:lnSpc>
                <a:spcPct val="90000"/>
              </a:lnSpc>
            </a:pPr>
            <a:r>
              <a:rPr lang="ru-RU" sz="1400" dirty="0" err="1">
                <a:solidFill>
                  <a:srgbClr val="FFFFFF"/>
                </a:solidFill>
              </a:rPr>
              <a:t>Използва</a:t>
            </a:r>
            <a:r>
              <a:rPr lang="ru-RU" sz="1400" dirty="0">
                <a:solidFill>
                  <a:srgbClr val="FFFFFF"/>
                </a:solidFill>
              </a:rPr>
              <a:t> CSS </a:t>
            </a:r>
            <a:r>
              <a:rPr lang="ru-RU" sz="1400" dirty="0" err="1">
                <a:solidFill>
                  <a:srgbClr val="FFFFFF"/>
                </a:solidFill>
              </a:rPr>
              <a:t>стилове</a:t>
            </a:r>
            <a:r>
              <a:rPr lang="ru-RU" sz="1400" dirty="0">
                <a:solidFill>
                  <a:srgbClr val="FFFFFF"/>
                </a:solidFill>
              </a:rPr>
              <a:t> за оформление на </a:t>
            </a:r>
            <a:r>
              <a:rPr lang="ru-RU" sz="1400" dirty="0" err="1">
                <a:solidFill>
                  <a:srgbClr val="FFFFFF"/>
                </a:solidFill>
              </a:rPr>
              <a:t>съдържанието</a:t>
            </a:r>
            <a:r>
              <a:rPr lang="ru-RU" sz="1400" dirty="0">
                <a:solidFill>
                  <a:srgbClr val="FFFFFF"/>
                </a:solidFill>
              </a:rPr>
              <a:t>.</a:t>
            </a:r>
          </a:p>
          <a:p>
            <a:pPr lvl="2">
              <a:lnSpc>
                <a:spcPct val="90000"/>
              </a:lnSpc>
            </a:pPr>
            <a:r>
              <a:rPr lang="ru-RU" sz="1400" dirty="0" err="1">
                <a:solidFill>
                  <a:srgbClr val="FFFFFF"/>
                </a:solidFill>
              </a:rPr>
              <a:t>Вгражда</a:t>
            </a:r>
            <a:r>
              <a:rPr lang="ru-RU" sz="1400" dirty="0">
                <a:solidFill>
                  <a:srgbClr val="FFFFFF"/>
                </a:solidFill>
              </a:rPr>
              <a:t> сценарии за динамично поведение на </a:t>
            </a:r>
            <a:r>
              <a:rPr lang="ru-RU" sz="1400" dirty="0" err="1">
                <a:solidFill>
                  <a:srgbClr val="FFFFFF"/>
                </a:solidFill>
              </a:rPr>
              <a:t>страницата</a:t>
            </a:r>
            <a:r>
              <a:rPr lang="ru-RU" sz="1400" dirty="0">
                <a:solidFill>
                  <a:srgbClr val="FFFFFF"/>
                </a:solidFill>
              </a:rPr>
              <a:t>.</a:t>
            </a:r>
            <a:endParaRPr lang="bg-BG" sz="1400" dirty="0">
              <a:solidFill>
                <a:srgbClr val="FFFFFF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xmlns="" id="{81CC9B02-E087-4350-AEBD-2C3CF001AF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xmlns="" id="{1CEC4561-F476-2C33-2C7E-3E60F10F64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59" r="45732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51794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8A3C342-1D03-412F-8DD3-BF519E8E0A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B2AA65B1-8706-634B-A3FA-3EBD54916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bg-BG" dirty="0">
                <a:solidFill>
                  <a:srgbClr val="EBEBEB"/>
                </a:solidFill>
              </a:rPr>
              <a:t>Папка </a:t>
            </a:r>
            <a:r>
              <a:rPr lang="en-US" dirty="0">
                <a:solidFill>
                  <a:srgbClr val="EBEBEB"/>
                </a:solidFill>
              </a:rPr>
              <a:t>images</a:t>
            </a:r>
            <a:endParaRPr lang="bg-BG" dirty="0">
              <a:solidFill>
                <a:srgbClr val="EBEBEB"/>
              </a:solidFill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xmlns="" id="{DB3A461E-EE6C-03F2-9034-A7B02D4B2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87" y="1897626"/>
            <a:ext cx="7020231" cy="4719484"/>
          </a:xfrm>
        </p:spPr>
        <p:txBody>
          <a:bodyPr>
            <a:normAutofit/>
          </a:bodyPr>
          <a:lstStyle/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ru-RU" sz="1800" dirty="0" err="1"/>
              <a:t>Папката</a:t>
            </a:r>
            <a:r>
              <a:rPr lang="ru-RU" sz="1800" dirty="0"/>
              <a:t> </a:t>
            </a:r>
            <a:r>
              <a:rPr lang="ru-RU" sz="1800" dirty="0" err="1"/>
              <a:t>images</a:t>
            </a:r>
            <a:r>
              <a:rPr lang="ru-RU" sz="1800" dirty="0"/>
              <a:t> в проекта </a:t>
            </a:r>
            <a:r>
              <a:rPr lang="ru-RU" sz="1800" dirty="0" err="1"/>
              <a:t>съдържа</a:t>
            </a:r>
            <a:r>
              <a:rPr lang="ru-RU" sz="1800" dirty="0"/>
              <a:t> </a:t>
            </a:r>
            <a:r>
              <a:rPr lang="ru-RU" sz="1800" dirty="0" err="1"/>
              <a:t>различни</a:t>
            </a:r>
            <a:r>
              <a:rPr lang="ru-RU" sz="1800" dirty="0"/>
              <a:t> изображения, </a:t>
            </a:r>
            <a:r>
              <a:rPr lang="ru-RU" sz="1800" dirty="0" err="1"/>
              <a:t>които</a:t>
            </a:r>
            <a:r>
              <a:rPr lang="ru-RU" sz="1800" dirty="0"/>
              <a:t> се </a:t>
            </a:r>
            <a:r>
              <a:rPr lang="ru-RU" sz="1800" dirty="0" err="1"/>
              <a:t>използват</a:t>
            </a:r>
            <a:r>
              <a:rPr lang="ru-RU" sz="1800" dirty="0"/>
              <a:t> в уеб </a:t>
            </a:r>
            <a:r>
              <a:rPr lang="ru-RU" sz="1800" dirty="0" err="1"/>
              <a:t>приложението</a:t>
            </a:r>
            <a:r>
              <a:rPr lang="ru-RU" sz="1800" dirty="0"/>
              <a:t> за </a:t>
            </a:r>
            <a:r>
              <a:rPr lang="ru-RU" sz="1800" dirty="0" err="1"/>
              <a:t>визуално</a:t>
            </a:r>
            <a:r>
              <a:rPr lang="ru-RU" sz="1800" dirty="0"/>
              <a:t> оформление и </a:t>
            </a:r>
            <a:r>
              <a:rPr lang="ru-RU" sz="1800" dirty="0" err="1"/>
              <a:t>представяне</a:t>
            </a:r>
            <a:r>
              <a:rPr lang="ru-RU" sz="1800" dirty="0"/>
              <a:t> на </a:t>
            </a:r>
            <a:r>
              <a:rPr lang="ru-RU" sz="1800" dirty="0" err="1"/>
              <a:t>съдържанието</a:t>
            </a:r>
            <a:r>
              <a:rPr lang="ru-RU" sz="1800" dirty="0"/>
              <a:t>.</a:t>
            </a:r>
            <a:endParaRPr lang="bg-BG" sz="1800" dirty="0"/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endParaRPr lang="bg-BG" sz="1400" dirty="0">
              <a:solidFill>
                <a:srgbClr val="FFFFFF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xmlns="" id="{81CC9B02-E087-4350-AEBD-2C3CF001AF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xmlns="" id="{1CEC4561-F476-2C33-2C7E-3E60F10F64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59" r="45732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82596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DF19BAF3-7E20-4B9D-B544-BABAEEA1F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50648F4-ABCD-4DF0-8641-76CFB23547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xmlns="" id="{989BE678-777B-482A-A616-FEDC47B162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bg-BG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CF1EB4BD-9C7E-4AA3-9681-C7EB0DA625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94AAE3AA-3759-4D28-B0EF-575F25A5146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D28BE0C3-2102-4820-B88B-A448B1840D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bg-BG"/>
          </a:p>
        </p:txBody>
      </p:sp>
      <p:pic>
        <p:nvPicPr>
          <p:cNvPr id="5" name="Контейнер за съдържание 4" descr="Картина, която съдържа екранна снимка, Компютърна игра, Дигитална композиция, Стратегическа видеоигра&#10;&#10;Описанието е генерирано автоматично">
            <a:extLst>
              <a:ext uri="{FF2B5EF4-FFF2-40B4-BE49-F238E27FC236}">
                <a16:creationId xmlns:a16="http://schemas.microsoft.com/office/drawing/2014/main" xmlns="" id="{1659C0DA-4B1D-F1E4-7841-F3153F116B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0" r="-1" b="13520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22" name="Freeform 16">
            <a:extLst>
              <a:ext uri="{FF2B5EF4-FFF2-40B4-BE49-F238E27FC236}">
                <a16:creationId xmlns:a16="http://schemas.microsoft.com/office/drawing/2014/main" xmlns="" id="{E4F17063-EDA4-417B-946F-BA357F3B39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D36F3EEA-55D4-4677-80E7-92D00B8F34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46B2E81F-183A-30B2-1D5C-43A74433D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bg-BG" sz="4800" dirty="0">
                <a:solidFill>
                  <a:srgbClr val="EBEBEB"/>
                </a:solidFill>
              </a:rPr>
              <a:t>Изглед на </a:t>
            </a:r>
            <a:r>
              <a:rPr lang="en-US" sz="4800" dirty="0">
                <a:solidFill>
                  <a:srgbClr val="EBEBEB"/>
                </a:solidFill>
              </a:rPr>
              <a:t>login</a:t>
            </a:r>
          </a:p>
        </p:txBody>
      </p:sp>
    </p:spTree>
    <p:extLst>
      <p:ext uri="{BB962C8B-B14F-4D97-AF65-F5344CB8AC3E}">
        <p14:creationId xmlns:p14="http://schemas.microsoft.com/office/powerpoint/2010/main" val="23105473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Йон">
  <a:themeElements>
    <a:clrScheme name="Й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Й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Й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</TotalTime>
  <Words>372</Words>
  <Application>Microsoft Office PowerPoint</Application>
  <PresentationFormat>Widescreen</PresentationFormat>
  <Paragraphs>57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Йон</vt:lpstr>
      <vt:lpstr>Групов уеб проект</vt:lpstr>
      <vt:lpstr>Съдържание</vt:lpstr>
      <vt:lpstr>Идея на проекта</vt:lpstr>
      <vt:lpstr>Използвани технологии и езици</vt:lpstr>
      <vt:lpstr>CSS файлове</vt:lpstr>
      <vt:lpstr>JavaScript файлове</vt:lpstr>
      <vt:lpstr>HTML файлове</vt:lpstr>
      <vt:lpstr>Папка images</vt:lpstr>
      <vt:lpstr>Изглед на login</vt:lpstr>
      <vt:lpstr>Изглед на Registration</vt:lpstr>
      <vt:lpstr>Изглед на сайта</vt:lpstr>
      <vt:lpstr>Използвани източници</vt:lpstr>
      <vt:lpstr>Благодарим за вниманието!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Групов уеб проект</dc:title>
  <dc:creator>Божидар И. Иванов</dc:creator>
  <cp:lastModifiedBy>Microsoft account</cp:lastModifiedBy>
  <cp:revision>1</cp:revision>
  <dcterms:created xsi:type="dcterms:W3CDTF">2024-05-09T20:45:09Z</dcterms:created>
  <dcterms:modified xsi:type="dcterms:W3CDTF">2024-05-09T21:13:17Z</dcterms:modified>
</cp:coreProperties>
</file>

<file path=docProps/thumbnail.jpeg>
</file>